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67" r:id="rId3"/>
    <p:sldId id="266" r:id="rId4"/>
    <p:sldId id="268" r:id="rId5"/>
    <p:sldId id="274" r:id="rId6"/>
    <p:sldId id="273" r:id="rId7"/>
    <p:sldId id="270" r:id="rId8"/>
    <p:sldId id="276" r:id="rId9"/>
    <p:sldId id="269" r:id="rId10"/>
    <p:sldId id="277" r:id="rId11"/>
    <p:sldId id="280" r:id="rId12"/>
    <p:sldId id="278" r:id="rId13"/>
    <p:sldId id="279" r:id="rId14"/>
    <p:sldId id="297" r:id="rId15"/>
    <p:sldId id="284" r:id="rId16"/>
    <p:sldId id="295" r:id="rId17"/>
    <p:sldId id="283" r:id="rId18"/>
    <p:sldId id="272" r:id="rId19"/>
    <p:sldId id="286" r:id="rId20"/>
    <p:sldId id="291" r:id="rId21"/>
    <p:sldId id="281" r:id="rId22"/>
    <p:sldId id="287" r:id="rId23"/>
    <p:sldId id="294" r:id="rId24"/>
    <p:sldId id="292" r:id="rId25"/>
    <p:sldId id="293" r:id="rId26"/>
    <p:sldId id="290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310"/>
    <a:srgbClr val="FFFF00"/>
    <a:srgbClr val="CCFF66"/>
    <a:srgbClr val="595959"/>
    <a:srgbClr val="B7C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95358-5E30-4668-93BB-7DACE30B40B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74D03EEF-B89C-48EE-ADA2-57F28E64FF27}" type="pres">
      <dgm:prSet presAssocID="{A9695358-5E30-4668-93BB-7DACE30B40BE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7E7C33A-23C6-46C4-944F-6111A654FEF9}" type="presOf" srcId="{A9695358-5E30-4668-93BB-7DACE30B40BE}" destId="{74D03EEF-B89C-48EE-ADA2-57F28E64FF27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44514-83BB-4C12-ABEE-5DD3438D2D89}" type="doc">
      <dgm:prSet loTypeId="urn:microsoft.com/office/officeart/2005/8/layout/chart3" loCatId="cycle" qsTypeId="urn:microsoft.com/office/officeart/2005/8/quickstyle/simple1" qsCatId="simple" csTypeId="urn:microsoft.com/office/officeart/2005/8/colors/accent3_2" csCatId="accent3" phldr="1"/>
      <dgm:spPr/>
    </dgm:pt>
    <dgm:pt modelId="{40A1FD79-1610-47C7-B86C-EFCD4579F990}">
      <dgm:prSet phldrT="[Tekst]"/>
      <dgm:spPr/>
      <dgm:t>
        <a:bodyPr/>
        <a:lstStyle/>
        <a:p>
          <a:r>
            <a:rPr lang="nl-NL" dirty="0"/>
            <a:t>Boos</a:t>
          </a:r>
        </a:p>
      </dgm:t>
    </dgm:pt>
    <dgm:pt modelId="{E61F2B06-F6AA-4940-86DA-ECBA3608D07A}" type="parTrans" cxnId="{D5AEA3CC-EB1F-4BD8-84BA-D98CD0F6DA9A}">
      <dgm:prSet/>
      <dgm:spPr/>
      <dgm:t>
        <a:bodyPr/>
        <a:lstStyle/>
        <a:p>
          <a:endParaRPr lang="nl-NL"/>
        </a:p>
      </dgm:t>
    </dgm:pt>
    <dgm:pt modelId="{6A00A6AE-60BE-4F91-9875-19E24E9CB2EC}" type="sibTrans" cxnId="{D5AEA3CC-EB1F-4BD8-84BA-D98CD0F6DA9A}">
      <dgm:prSet/>
      <dgm:spPr/>
      <dgm:t>
        <a:bodyPr/>
        <a:lstStyle/>
        <a:p>
          <a:endParaRPr lang="nl-NL"/>
        </a:p>
      </dgm:t>
    </dgm:pt>
    <dgm:pt modelId="{B9FB1715-06BF-446F-8667-E8FC954AC8B6}">
      <dgm:prSet phldrT="[Tekst]"/>
      <dgm:spPr/>
      <dgm:t>
        <a:bodyPr/>
        <a:lstStyle/>
        <a:p>
          <a:r>
            <a:rPr lang="nl-NL" dirty="0"/>
            <a:t>Bang</a:t>
          </a:r>
        </a:p>
      </dgm:t>
    </dgm:pt>
    <dgm:pt modelId="{BFBAF4F4-6E27-4E4D-85C7-CF713455D94E}" type="parTrans" cxnId="{7F20DB8D-F5B5-41C8-AC46-BB8D8319DC72}">
      <dgm:prSet/>
      <dgm:spPr/>
      <dgm:t>
        <a:bodyPr/>
        <a:lstStyle/>
        <a:p>
          <a:endParaRPr lang="nl-NL"/>
        </a:p>
      </dgm:t>
    </dgm:pt>
    <dgm:pt modelId="{F5013C5A-3F6B-4246-9824-AD1ACB99297D}" type="sibTrans" cxnId="{7F20DB8D-F5B5-41C8-AC46-BB8D8319DC72}">
      <dgm:prSet/>
      <dgm:spPr/>
      <dgm:t>
        <a:bodyPr/>
        <a:lstStyle/>
        <a:p>
          <a:endParaRPr lang="nl-NL"/>
        </a:p>
      </dgm:t>
    </dgm:pt>
    <dgm:pt modelId="{DB60F73B-A69F-4654-BF7B-3DA91A6A04F2}">
      <dgm:prSet phldrT="[Tekst]"/>
      <dgm:spPr/>
      <dgm:t>
        <a:bodyPr/>
        <a:lstStyle/>
        <a:p>
          <a:r>
            <a:rPr lang="nl-NL" dirty="0"/>
            <a:t>Blij</a:t>
          </a:r>
        </a:p>
      </dgm:t>
    </dgm:pt>
    <dgm:pt modelId="{8CF28592-E2DD-4819-8994-F03164F12982}" type="parTrans" cxnId="{8CE6956B-E812-416D-B357-FF8A975A41EE}">
      <dgm:prSet/>
      <dgm:spPr/>
      <dgm:t>
        <a:bodyPr/>
        <a:lstStyle/>
        <a:p>
          <a:endParaRPr lang="nl-NL"/>
        </a:p>
      </dgm:t>
    </dgm:pt>
    <dgm:pt modelId="{D548799E-501E-4539-B02A-6B26149063AE}" type="sibTrans" cxnId="{8CE6956B-E812-416D-B357-FF8A975A41EE}">
      <dgm:prSet/>
      <dgm:spPr/>
      <dgm:t>
        <a:bodyPr/>
        <a:lstStyle/>
        <a:p>
          <a:endParaRPr lang="nl-NL"/>
        </a:p>
      </dgm:t>
    </dgm:pt>
    <dgm:pt modelId="{F832D95B-56CA-46FE-AED6-F05493C0E7AE}" type="pres">
      <dgm:prSet presAssocID="{B6344514-83BB-4C12-ABEE-5DD3438D2D89}" presName="compositeShape" presStyleCnt="0">
        <dgm:presLayoutVars>
          <dgm:chMax val="7"/>
          <dgm:dir/>
          <dgm:resizeHandles val="exact"/>
        </dgm:presLayoutVars>
      </dgm:prSet>
      <dgm:spPr/>
    </dgm:pt>
    <dgm:pt modelId="{83A03CAC-0E42-4583-9FFC-5EBBCC535153}" type="pres">
      <dgm:prSet presAssocID="{B6344514-83BB-4C12-ABEE-5DD3438D2D89}" presName="wedge1" presStyleLbl="node1" presStyleIdx="0" presStyleCnt="3"/>
      <dgm:spPr/>
    </dgm:pt>
    <dgm:pt modelId="{9699C35B-E7D6-41D4-92A3-15290D6110F4}" type="pres">
      <dgm:prSet presAssocID="{B6344514-83BB-4C12-ABEE-5DD3438D2D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EC3D203-E711-4DDF-B818-DC7EF24E8F76}" type="pres">
      <dgm:prSet presAssocID="{B6344514-83BB-4C12-ABEE-5DD3438D2D89}" presName="wedge2" presStyleLbl="node1" presStyleIdx="1" presStyleCnt="3"/>
      <dgm:spPr/>
    </dgm:pt>
    <dgm:pt modelId="{E6635F7F-F2DA-470A-A02F-D7648903AC60}" type="pres">
      <dgm:prSet presAssocID="{B6344514-83BB-4C12-ABEE-5DD3438D2D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C790D5B-B4D3-4FEB-81FD-36F49ED42279}" type="pres">
      <dgm:prSet presAssocID="{B6344514-83BB-4C12-ABEE-5DD3438D2D89}" presName="wedge3" presStyleLbl="node1" presStyleIdx="2" presStyleCnt="3"/>
      <dgm:spPr/>
    </dgm:pt>
    <dgm:pt modelId="{A4B34346-FC13-4BE6-9603-4D7297515584}" type="pres">
      <dgm:prSet presAssocID="{B6344514-83BB-4C12-ABEE-5DD3438D2D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2A58E3E-831C-4B78-BDA6-711FC9F588AE}" type="presOf" srcId="{B9FB1715-06BF-446F-8667-E8FC954AC8B6}" destId="{E6635F7F-F2DA-470A-A02F-D7648903AC60}" srcOrd="1" destOrd="0" presId="urn:microsoft.com/office/officeart/2005/8/layout/chart3"/>
    <dgm:cxn modelId="{6F2CA441-7F43-45D9-BBB1-E904B8FA64BF}" type="presOf" srcId="{DB60F73B-A69F-4654-BF7B-3DA91A6A04F2}" destId="{A4B34346-FC13-4BE6-9603-4D7297515584}" srcOrd="1" destOrd="0" presId="urn:microsoft.com/office/officeart/2005/8/layout/chart3"/>
    <dgm:cxn modelId="{8CE6956B-E812-416D-B357-FF8A975A41EE}" srcId="{B6344514-83BB-4C12-ABEE-5DD3438D2D89}" destId="{DB60F73B-A69F-4654-BF7B-3DA91A6A04F2}" srcOrd="2" destOrd="0" parTransId="{8CF28592-E2DD-4819-8994-F03164F12982}" sibTransId="{D548799E-501E-4539-B02A-6B26149063AE}"/>
    <dgm:cxn modelId="{96C8304F-0F6A-4E8A-AD64-97DC419F6B91}" type="presOf" srcId="{40A1FD79-1610-47C7-B86C-EFCD4579F990}" destId="{9699C35B-E7D6-41D4-92A3-15290D6110F4}" srcOrd="1" destOrd="0" presId="urn:microsoft.com/office/officeart/2005/8/layout/chart3"/>
    <dgm:cxn modelId="{7F20DB8D-F5B5-41C8-AC46-BB8D8319DC72}" srcId="{B6344514-83BB-4C12-ABEE-5DD3438D2D89}" destId="{B9FB1715-06BF-446F-8667-E8FC954AC8B6}" srcOrd="1" destOrd="0" parTransId="{BFBAF4F4-6E27-4E4D-85C7-CF713455D94E}" sibTransId="{F5013C5A-3F6B-4246-9824-AD1ACB99297D}"/>
    <dgm:cxn modelId="{74EE288F-79DB-4278-99C6-1781C583FE11}" type="presOf" srcId="{B6344514-83BB-4C12-ABEE-5DD3438D2D89}" destId="{F832D95B-56CA-46FE-AED6-F05493C0E7AE}" srcOrd="0" destOrd="0" presId="urn:microsoft.com/office/officeart/2005/8/layout/chart3"/>
    <dgm:cxn modelId="{2E373CAF-5999-4C33-86B6-8913CA5F5097}" type="presOf" srcId="{40A1FD79-1610-47C7-B86C-EFCD4579F990}" destId="{83A03CAC-0E42-4583-9FFC-5EBBCC535153}" srcOrd="0" destOrd="0" presId="urn:microsoft.com/office/officeart/2005/8/layout/chart3"/>
    <dgm:cxn modelId="{D7699BC5-444B-42DE-BED2-9654FBFE1E59}" type="presOf" srcId="{B9FB1715-06BF-446F-8667-E8FC954AC8B6}" destId="{CEC3D203-E711-4DDF-B818-DC7EF24E8F76}" srcOrd="0" destOrd="0" presId="urn:microsoft.com/office/officeart/2005/8/layout/chart3"/>
    <dgm:cxn modelId="{D5AEA3CC-EB1F-4BD8-84BA-D98CD0F6DA9A}" srcId="{B6344514-83BB-4C12-ABEE-5DD3438D2D89}" destId="{40A1FD79-1610-47C7-B86C-EFCD4579F990}" srcOrd="0" destOrd="0" parTransId="{E61F2B06-F6AA-4940-86DA-ECBA3608D07A}" sibTransId="{6A00A6AE-60BE-4F91-9875-19E24E9CB2EC}"/>
    <dgm:cxn modelId="{98DEDFD8-C206-40C5-B1D7-1262B0CDD068}" type="presOf" srcId="{DB60F73B-A69F-4654-BF7B-3DA91A6A04F2}" destId="{1C790D5B-B4D3-4FEB-81FD-36F49ED42279}" srcOrd="0" destOrd="0" presId="urn:microsoft.com/office/officeart/2005/8/layout/chart3"/>
    <dgm:cxn modelId="{B8292CA9-8911-4050-8779-0157751CE9E3}" type="presParOf" srcId="{F832D95B-56CA-46FE-AED6-F05493C0E7AE}" destId="{83A03CAC-0E42-4583-9FFC-5EBBCC535153}" srcOrd="0" destOrd="0" presId="urn:microsoft.com/office/officeart/2005/8/layout/chart3"/>
    <dgm:cxn modelId="{05B6855A-5E0E-431A-A01D-2E1902F95144}" type="presParOf" srcId="{F832D95B-56CA-46FE-AED6-F05493C0E7AE}" destId="{9699C35B-E7D6-41D4-92A3-15290D6110F4}" srcOrd="1" destOrd="0" presId="urn:microsoft.com/office/officeart/2005/8/layout/chart3"/>
    <dgm:cxn modelId="{16768297-5C12-4052-A261-F3921E14BE4A}" type="presParOf" srcId="{F832D95B-56CA-46FE-AED6-F05493C0E7AE}" destId="{CEC3D203-E711-4DDF-B818-DC7EF24E8F76}" srcOrd="2" destOrd="0" presId="urn:microsoft.com/office/officeart/2005/8/layout/chart3"/>
    <dgm:cxn modelId="{E6387E64-3AF5-4DF7-AB8C-06B5C9A58A6A}" type="presParOf" srcId="{F832D95B-56CA-46FE-AED6-F05493C0E7AE}" destId="{E6635F7F-F2DA-470A-A02F-D7648903AC60}" srcOrd="3" destOrd="0" presId="urn:microsoft.com/office/officeart/2005/8/layout/chart3"/>
    <dgm:cxn modelId="{EBA85505-65B7-41CD-A7D1-B47727446CF0}" type="presParOf" srcId="{F832D95B-56CA-46FE-AED6-F05493C0E7AE}" destId="{1C790D5B-B4D3-4FEB-81FD-36F49ED42279}" srcOrd="4" destOrd="0" presId="urn:microsoft.com/office/officeart/2005/8/layout/chart3"/>
    <dgm:cxn modelId="{478CE9AD-3529-4A43-A3CF-32633748E39F}" type="presParOf" srcId="{F832D95B-56CA-46FE-AED6-F05493C0E7AE}" destId="{A4B34346-FC13-4BE6-9603-4D729751558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03CAC-0E42-4583-9FFC-5EBBCC535153}">
      <dsp:nvSpPr>
        <dsp:cNvPr id="0" name=""/>
        <dsp:cNvSpPr/>
      </dsp:nvSpPr>
      <dsp:spPr>
        <a:xfrm>
          <a:off x="212096" y="152234"/>
          <a:ext cx="1752689" cy="1752689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Boos</a:t>
          </a:r>
        </a:p>
      </dsp:txBody>
      <dsp:txXfrm>
        <a:off x="1165016" y="475647"/>
        <a:ext cx="594662" cy="584229"/>
      </dsp:txXfrm>
    </dsp:sp>
    <dsp:sp modelId="{CEC3D203-E711-4DDF-B818-DC7EF24E8F76}">
      <dsp:nvSpPr>
        <dsp:cNvPr id="0" name=""/>
        <dsp:cNvSpPr/>
      </dsp:nvSpPr>
      <dsp:spPr>
        <a:xfrm>
          <a:off x="121749" y="204397"/>
          <a:ext cx="1752689" cy="175268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Bang</a:t>
          </a:r>
        </a:p>
      </dsp:txBody>
      <dsp:txXfrm>
        <a:off x="601652" y="1310261"/>
        <a:ext cx="792883" cy="542499"/>
      </dsp:txXfrm>
    </dsp:sp>
    <dsp:sp modelId="{1C790D5B-B4D3-4FEB-81FD-36F49ED42279}">
      <dsp:nvSpPr>
        <dsp:cNvPr id="0" name=""/>
        <dsp:cNvSpPr/>
      </dsp:nvSpPr>
      <dsp:spPr>
        <a:xfrm>
          <a:off x="121749" y="204397"/>
          <a:ext cx="1752689" cy="1752689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Blij</a:t>
          </a:r>
        </a:p>
      </dsp:txBody>
      <dsp:txXfrm>
        <a:off x="309537" y="548675"/>
        <a:ext cx="594662" cy="58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ABB46-2044-4912-88E2-5A6A1898D2D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3ECD8-707E-4B98-A8A4-FC1CE25A2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68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20227"/>
            <a:ext cx="9144000" cy="401565"/>
          </a:xfrm>
        </p:spPr>
        <p:txBody>
          <a:bodyPr>
            <a:noAutofit/>
          </a:bodyPr>
          <a:lstStyle>
            <a:lvl1pPr marL="0" indent="0" algn="ctr">
              <a:buNone/>
              <a:defRPr sz="2500" b="0" i="1" baseline="0">
                <a:solidFill>
                  <a:schemeClr val="bg1"/>
                </a:solidFill>
                <a:latin typeface="Frutiger 55 Roman"/>
                <a:cs typeface="Frutiger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Geloven in kennis | Faithful knowledge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3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793896"/>
            <a:ext cx="4579617" cy="464589"/>
          </a:xfrm>
        </p:spPr>
        <p:txBody>
          <a:bodyPr/>
          <a:lstStyle>
            <a:lvl1pPr marL="0" indent="0" algn="ctr">
              <a:buNone/>
              <a:defRPr sz="2600" b="1" i="0">
                <a:solidFill>
                  <a:srgbClr val="FFFFFF"/>
                </a:solidFill>
                <a:latin typeface="Frutiger 46 LightItalic"/>
                <a:cs typeface="Frutiger 46 LightItalic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nl-NL"/>
              <a:t>PRESENTATIETITEL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52724"/>
            <a:ext cx="4579938" cy="332893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0" indent="0" algn="ctr"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Naam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11820"/>
            <a:ext cx="4579938" cy="38431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0" indent="0" algn="ctr"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fld id="{DD1412EE-7F10-B943-B771-DBD8D0CC465F}" type="datetime1">
              <a:t>29-08-18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73203" y="0"/>
            <a:ext cx="4570797" cy="51435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8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64383" y="2793896"/>
            <a:ext cx="4579617" cy="464589"/>
          </a:xfrm>
        </p:spPr>
        <p:txBody>
          <a:bodyPr/>
          <a:lstStyle>
            <a:lvl1pPr marL="0" indent="0" algn="ctr">
              <a:buNone/>
              <a:defRPr sz="2600" b="1" i="0">
                <a:solidFill>
                  <a:srgbClr val="FFFFFF"/>
                </a:solidFill>
                <a:latin typeface="Frutiger 46 LightItalic"/>
                <a:cs typeface="Frutiger 46 LightItalic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nl-NL"/>
              <a:t>PRESENTATIETITEL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64383" y="3252724"/>
            <a:ext cx="4579938" cy="332893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0" indent="0" algn="ctr"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Naam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64383" y="3611820"/>
            <a:ext cx="4579938" cy="38431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0" indent="0" algn="ctr"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fld id="{DD1412EE-7F10-B943-B771-DBD8D0CC465F}" type="datetime1">
              <a:t>29-08-18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0" y="6414"/>
            <a:ext cx="4576890" cy="51435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6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ag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2793896"/>
            <a:ext cx="9144000" cy="464589"/>
          </a:xfrm>
        </p:spPr>
        <p:txBody>
          <a:bodyPr/>
          <a:lstStyle>
            <a:lvl1pPr marL="0" indent="0" algn="ctr">
              <a:buNone/>
              <a:defRPr sz="2600" b="1" i="0">
                <a:solidFill>
                  <a:srgbClr val="FFFFFF"/>
                </a:solidFill>
                <a:latin typeface="Frutiger 46 LightItalic"/>
                <a:cs typeface="Frutiger 46 LightItalic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nl-NL"/>
              <a:t>PRESENTATIETITEL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252724"/>
            <a:ext cx="9144000" cy="332893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0" indent="0" algn="ctr"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Naam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611820"/>
            <a:ext cx="9144000" cy="38431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0" indent="0" algn="ctr"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fld id="{DD1412EE-7F10-B943-B771-DBD8D0CC465F}" type="datetime1">
              <a:t>29-08-18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0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6737"/>
            <a:ext cx="8229600" cy="416212"/>
          </a:xfrm>
        </p:spPr>
        <p:txBody>
          <a:bodyPr>
            <a:noAutofit/>
          </a:bodyPr>
          <a:lstStyle>
            <a:lvl1pPr algn="l">
              <a:defRPr sz="2300" b="0" i="0" spc="10" baseline="0">
                <a:solidFill>
                  <a:srgbClr val="B7C316"/>
                </a:solidFill>
                <a:latin typeface="Frutiger 65 Bold"/>
                <a:cs typeface="Frutiger 65 Bold"/>
              </a:defRPr>
            </a:lvl1pPr>
          </a:lstStyle>
          <a:p>
            <a:r>
              <a:rPr lang="nl-NL"/>
              <a:t>BACHELOR- EN MASTERSTUDIES THEOLOGIE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19355"/>
            <a:ext cx="4141658" cy="459727"/>
          </a:xfrm>
        </p:spPr>
        <p:txBody>
          <a:bodyPr>
            <a:normAutofit/>
          </a:bodyPr>
          <a:lstStyle>
            <a:lvl1pPr marL="0" indent="0">
              <a:buNone/>
              <a:defRPr sz="2200" spc="10">
                <a:solidFill>
                  <a:srgbClr val="B7C316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Tussenkopje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598988"/>
            <a:ext cx="4038600" cy="544512"/>
          </a:xfrm>
        </p:spPr>
        <p:txBody>
          <a:bodyPr tIns="0" bIns="18000" anchor="ctr" anchorCtr="0">
            <a:normAutofit/>
          </a:bodyPr>
          <a:lstStyle>
            <a:lvl1pPr marL="0" indent="0">
              <a:buNone/>
              <a:defRPr sz="1100" i="1" kern="0" spc="20">
                <a:solidFill>
                  <a:schemeClr val="bg1"/>
                </a:solidFill>
                <a:latin typeface="Frutiger 66 bold italic"/>
                <a:cs typeface="Frutiger 66 bold italic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Geloven in kennis / Faithful knowledge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1360296"/>
            <a:ext cx="4141659" cy="321945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Aft>
                <a:spcPts val="1200"/>
              </a:spcAft>
              <a:buNone/>
              <a:defRPr sz="1700" spc="10" baseline="0">
                <a:solidFill>
                  <a:srgbClr val="595959"/>
                </a:solidFill>
              </a:defRPr>
            </a:lvl1pPr>
          </a:lstStyle>
          <a:p>
            <a:r>
              <a:rPr lang="it-IT"/>
              <a:t>Lorem ipsum dolor sit amet, consectetuer adipiscing elit. Commodo ligula eget dolor. Aenean massa. Cum sociis natoque penatibus et magnis dis parturient montes.</a:t>
            </a:r>
          </a:p>
          <a:p>
            <a:r>
              <a:rPr lang="it-IT"/>
              <a:t>Donec pede justo, fringilla vel, aliquet nec, vulputate eget, arcu. In enim justo, imperdiet a, venenatis vitae, justo nullam dictum felis eu pede.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771897" y="744602"/>
            <a:ext cx="3963988" cy="3859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6737"/>
            <a:ext cx="8229600" cy="416212"/>
          </a:xfrm>
        </p:spPr>
        <p:txBody>
          <a:bodyPr>
            <a:noAutofit/>
          </a:bodyPr>
          <a:lstStyle>
            <a:lvl1pPr algn="l">
              <a:defRPr sz="2300" b="0" i="0" spc="10" baseline="0">
                <a:solidFill>
                  <a:srgbClr val="B7C316"/>
                </a:solidFill>
                <a:latin typeface="Frutiger 65 Bold"/>
                <a:cs typeface="Frutiger 65 Bold"/>
              </a:defRPr>
            </a:lvl1pPr>
          </a:lstStyle>
          <a:p>
            <a:r>
              <a:rPr lang="nl-NL"/>
              <a:t>BACHELOR- EN MASTERSTUDIES THEOLOGIE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8200" y="919355"/>
            <a:ext cx="4149876" cy="459727"/>
          </a:xfrm>
        </p:spPr>
        <p:txBody>
          <a:bodyPr>
            <a:normAutofit/>
          </a:bodyPr>
          <a:lstStyle>
            <a:lvl1pPr marL="0" indent="0">
              <a:buNone/>
              <a:defRPr sz="2200" spc="10">
                <a:solidFill>
                  <a:srgbClr val="B7C316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Tussenkopje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598988"/>
            <a:ext cx="4038600" cy="544512"/>
          </a:xfrm>
        </p:spPr>
        <p:txBody>
          <a:bodyPr tIns="0" bIns="18000" anchor="ctr" anchorCtr="0">
            <a:normAutofit/>
          </a:bodyPr>
          <a:lstStyle>
            <a:lvl1pPr marL="0" indent="0">
              <a:buNone/>
              <a:defRPr sz="1100" i="1" kern="0" spc="20">
                <a:solidFill>
                  <a:schemeClr val="bg1"/>
                </a:solidFill>
                <a:latin typeface="Frutiger 66 bold italic"/>
                <a:cs typeface="Frutiger 66 bold italic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Geloven in kennis / Faithful knowledge</a:t>
            </a:r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31812" y="744602"/>
            <a:ext cx="3963988" cy="3859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6417" y="1384352"/>
            <a:ext cx="4141659" cy="321945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Aft>
                <a:spcPts val="1200"/>
              </a:spcAft>
              <a:buNone/>
              <a:defRPr sz="1700" spc="10" baseline="0">
                <a:solidFill>
                  <a:srgbClr val="595959"/>
                </a:solidFill>
              </a:defRPr>
            </a:lvl1pPr>
          </a:lstStyle>
          <a:p>
            <a:r>
              <a:rPr lang="it-IT"/>
              <a:t>Lorem ipsum dolor sit amet, consectetuer adipiscing elit. Commodo ligula eget dolor. Aenean massa. Cum sociis natoque penatibus et magnis dis parturient montes.</a:t>
            </a:r>
          </a:p>
          <a:p>
            <a:r>
              <a:rPr lang="it-IT"/>
              <a:t>Donec pede justo, fringilla vel, aliquet nec, vulputate eget, arcu. In enim justo, imperdiet a, venenatis vitae, justo nullam dictum felis eu pede.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6737"/>
            <a:ext cx="8229600" cy="416212"/>
          </a:xfrm>
        </p:spPr>
        <p:txBody>
          <a:bodyPr>
            <a:noAutofit/>
          </a:bodyPr>
          <a:lstStyle>
            <a:lvl1pPr algn="l">
              <a:defRPr sz="2300" b="0" i="0" spc="10" baseline="0">
                <a:solidFill>
                  <a:srgbClr val="B7C316"/>
                </a:solidFill>
                <a:latin typeface="Frutiger 65 Bold"/>
                <a:cs typeface="Frutiger 65 Bold"/>
              </a:defRPr>
            </a:lvl1pPr>
          </a:lstStyle>
          <a:p>
            <a:r>
              <a:rPr lang="nl-NL"/>
              <a:t>BACHELOR- EN MASTERSTUDIES THEOLOGIE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8200" y="919355"/>
            <a:ext cx="4038600" cy="459727"/>
          </a:xfrm>
        </p:spPr>
        <p:txBody>
          <a:bodyPr>
            <a:normAutofit/>
          </a:bodyPr>
          <a:lstStyle>
            <a:lvl1pPr marL="0" indent="0">
              <a:buNone/>
              <a:defRPr sz="2200" spc="10">
                <a:solidFill>
                  <a:srgbClr val="B7C316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Tussenkopje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598988"/>
            <a:ext cx="4038600" cy="544512"/>
          </a:xfrm>
        </p:spPr>
        <p:txBody>
          <a:bodyPr tIns="0" bIns="18000" anchor="ctr" anchorCtr="0">
            <a:normAutofit/>
          </a:bodyPr>
          <a:lstStyle>
            <a:lvl1pPr marL="0" indent="0">
              <a:buNone/>
              <a:defRPr sz="1100" i="1" kern="0" spc="20">
                <a:solidFill>
                  <a:schemeClr val="bg1"/>
                </a:solidFill>
                <a:latin typeface="Frutiger 66 bold italic"/>
                <a:cs typeface="Frutiger 66 bold italic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Geloven in kennis / Faithful knowledge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57200" y="919811"/>
            <a:ext cx="4038600" cy="459727"/>
          </a:xfrm>
        </p:spPr>
        <p:txBody>
          <a:bodyPr>
            <a:normAutofit/>
          </a:bodyPr>
          <a:lstStyle>
            <a:lvl1pPr marL="0" indent="0">
              <a:buNone/>
              <a:defRPr sz="2200" spc="10">
                <a:solidFill>
                  <a:srgbClr val="B7C316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Tussenkopje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9994"/>
            <a:ext cx="4038600" cy="3219450"/>
          </a:xfrm>
        </p:spPr>
        <p:txBody>
          <a:bodyPr>
            <a:normAutofit/>
          </a:bodyPr>
          <a:lstStyle>
            <a:lvl1pPr marL="179388" indent="-179388">
              <a:lnSpc>
                <a:spcPct val="112000"/>
              </a:lnSpc>
              <a:buSzPct val="70000"/>
              <a:buFontTx/>
              <a:buBlip>
                <a:blip r:embed="rId3"/>
              </a:buBlip>
              <a:defRPr sz="1700" spc="10" baseline="0">
                <a:solidFill>
                  <a:srgbClr val="595959"/>
                </a:solidFill>
              </a:defRPr>
            </a:lvl1pPr>
            <a:lvl2pPr marL="306000" indent="-144000">
              <a:buSzPct val="70000"/>
              <a:buFont typeface="Lucida Grande"/>
              <a:buChar char="-"/>
              <a:defRPr sz="1700">
                <a:solidFill>
                  <a:srgbClr val="595959"/>
                </a:solidFill>
              </a:defRPr>
            </a:lvl2pPr>
          </a:lstStyle>
          <a:p>
            <a:pPr lvl="0"/>
            <a:r>
              <a:rPr lang="nl-NL"/>
              <a:t>Lorem ipsum dolor sit amet</a:t>
            </a:r>
          </a:p>
          <a:p>
            <a:pPr lvl="1"/>
            <a:r>
              <a:rPr lang="nl-NL"/>
              <a:t>asdf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48200" y="1379994"/>
            <a:ext cx="4038600" cy="3219450"/>
          </a:xfrm>
        </p:spPr>
        <p:txBody>
          <a:bodyPr>
            <a:normAutofit/>
          </a:bodyPr>
          <a:lstStyle>
            <a:lvl1pPr marL="179388" indent="-179388">
              <a:lnSpc>
                <a:spcPct val="112000"/>
              </a:lnSpc>
              <a:buSzPct val="70000"/>
              <a:buFontTx/>
              <a:buBlip>
                <a:blip r:embed="rId3"/>
              </a:buBlip>
              <a:defRPr sz="1700" spc="10" baseline="0">
                <a:solidFill>
                  <a:srgbClr val="595959"/>
                </a:solidFill>
              </a:defRPr>
            </a:lvl1pPr>
            <a:lvl2pPr marL="306000" indent="-144000">
              <a:buSzPct val="70000"/>
              <a:buFont typeface="Lucida Grande"/>
              <a:buChar char="-"/>
              <a:defRPr sz="1700">
                <a:solidFill>
                  <a:srgbClr val="595959"/>
                </a:solidFill>
              </a:defRPr>
            </a:lvl2pPr>
          </a:lstStyle>
          <a:p>
            <a:pPr lvl="0"/>
            <a:r>
              <a:rPr lang="nl-NL"/>
              <a:t>Lorem ipsum dolor sit amet</a:t>
            </a:r>
          </a:p>
          <a:p>
            <a:pPr lvl="1"/>
            <a:r>
              <a:rPr lang="nl-NL"/>
              <a:t>asdf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6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6737"/>
            <a:ext cx="8229600" cy="416212"/>
          </a:xfrm>
        </p:spPr>
        <p:txBody>
          <a:bodyPr>
            <a:noAutofit/>
          </a:bodyPr>
          <a:lstStyle>
            <a:lvl1pPr algn="l">
              <a:defRPr sz="2300" b="0" i="0" spc="10" baseline="0">
                <a:solidFill>
                  <a:srgbClr val="B7C316"/>
                </a:solidFill>
                <a:latin typeface="Frutiger 65 Bold"/>
                <a:cs typeface="Frutiger 65 Bold"/>
              </a:defRPr>
            </a:lvl1pPr>
          </a:lstStyle>
          <a:p>
            <a:r>
              <a:rPr lang="nl-NL"/>
              <a:t>BACHELOR- EN MASTERSTUDIES THEOLOGIE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598988"/>
            <a:ext cx="4038600" cy="544512"/>
          </a:xfrm>
        </p:spPr>
        <p:txBody>
          <a:bodyPr tIns="0" bIns="18000" anchor="ctr" anchorCtr="0">
            <a:normAutofit/>
          </a:bodyPr>
          <a:lstStyle>
            <a:lvl1pPr marL="0" indent="0">
              <a:buNone/>
              <a:defRPr sz="1100" i="1" kern="0" spc="20">
                <a:solidFill>
                  <a:schemeClr val="bg1"/>
                </a:solidFill>
                <a:latin typeface="Frutiger 66 bold italic"/>
                <a:cs typeface="Frutiger 66 bold italic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Geloven in kennis / Faithful knowledge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57200" y="919811"/>
            <a:ext cx="8229600" cy="459727"/>
          </a:xfrm>
        </p:spPr>
        <p:txBody>
          <a:bodyPr>
            <a:normAutofit/>
          </a:bodyPr>
          <a:lstStyle>
            <a:lvl1pPr marL="0" indent="0">
              <a:buNone/>
              <a:defRPr sz="2200" spc="10">
                <a:solidFill>
                  <a:srgbClr val="B7C316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Tussenkopje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9994"/>
            <a:ext cx="8229600" cy="3219450"/>
          </a:xfrm>
        </p:spPr>
        <p:txBody>
          <a:bodyPr>
            <a:normAutofit/>
          </a:bodyPr>
          <a:lstStyle>
            <a:lvl1pPr marL="179388" indent="-179388">
              <a:lnSpc>
                <a:spcPct val="112000"/>
              </a:lnSpc>
              <a:buSzPct val="70000"/>
              <a:buFontTx/>
              <a:buBlip>
                <a:blip r:embed="rId3"/>
              </a:buBlip>
              <a:defRPr sz="1700" spc="10" baseline="0">
                <a:solidFill>
                  <a:srgbClr val="595959"/>
                </a:solidFill>
              </a:defRPr>
            </a:lvl1pPr>
            <a:lvl2pPr marL="306000" indent="-144000">
              <a:buSzPct val="70000"/>
              <a:buFont typeface="Lucida Grande"/>
              <a:buChar char="-"/>
              <a:defRPr sz="1700">
                <a:solidFill>
                  <a:srgbClr val="595959"/>
                </a:solidFill>
              </a:defRPr>
            </a:lvl2pPr>
          </a:lstStyle>
          <a:p>
            <a:pPr lvl="0"/>
            <a:r>
              <a:rPr lang="nl-NL"/>
              <a:t>Lorem ipsum dolor sit amet</a:t>
            </a:r>
          </a:p>
          <a:p>
            <a:pPr lvl="1"/>
            <a:r>
              <a:rPr lang="nl-NL"/>
              <a:t>asdf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3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Diaconaat en inclusie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E0341491-13B6-D04F-BEDE-A61ED00A610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2" r:id="rId5"/>
    <p:sldLayoutId id="2147483662" r:id="rId6"/>
    <p:sldLayoutId id="2147483663" r:id="rId7"/>
    <p:sldLayoutId id="2147483664" r:id="rId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utiger 55 Roman"/>
          <a:ea typeface="+mj-ea"/>
          <a:cs typeface="Frutiger 55 Roman"/>
        </a:defRPr>
      </a:lvl1pPr>
    </p:titleStyle>
    <p:bodyStyle>
      <a:lvl1pPr marL="269875" indent="-269875" algn="l" defTabSz="457200" rtl="0" eaLnBrk="1" latinLnBrk="0" hangingPunct="1">
        <a:spcBef>
          <a:spcPct val="20000"/>
        </a:spcBef>
        <a:buSzPct val="70000"/>
        <a:buFontTx/>
        <a:buBlip>
          <a:blip r:embed="rId10"/>
        </a:buBlip>
        <a:tabLst/>
        <a:defRPr sz="3200" kern="1200">
          <a:solidFill>
            <a:schemeClr val="tx1"/>
          </a:solidFill>
          <a:latin typeface="Frutiger 55 Roman"/>
          <a:ea typeface="+mn-ea"/>
          <a:cs typeface="Frutiger 55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Frutiger 55 Roman"/>
          <a:ea typeface="+mn-ea"/>
          <a:cs typeface="Frutiger 55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rutiger 55 Roman"/>
          <a:ea typeface="+mn-ea"/>
          <a:cs typeface="Frutiger 55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rutiger 55 Roman"/>
          <a:ea typeface="+mn-ea"/>
          <a:cs typeface="Frutiger 55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Frutiger 55 Roman"/>
          <a:ea typeface="+mn-ea"/>
          <a:cs typeface="Frutiger 55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05358"/>
            <a:ext cx="4579617" cy="1153127"/>
          </a:xfrm>
        </p:spPr>
        <p:txBody>
          <a:bodyPr>
            <a:normAutofit/>
          </a:bodyPr>
          <a:lstStyle/>
          <a:p>
            <a:r>
              <a:rPr lang="en-US" dirty="0" err="1"/>
              <a:t>Inclusieve</a:t>
            </a:r>
            <a:r>
              <a:rPr lang="en-US" dirty="0"/>
              <a:t> </a:t>
            </a:r>
            <a:r>
              <a:rPr lang="en-US" dirty="0" err="1"/>
              <a:t>ontmoetingen</a:t>
            </a:r>
            <a:endParaRPr lang="en-US" dirty="0"/>
          </a:p>
          <a:p>
            <a:r>
              <a:rPr lang="en-US" sz="1500" dirty="0" err="1"/>
              <a:t>Diaconale</a:t>
            </a:r>
            <a:r>
              <a:rPr lang="en-US" sz="1500" dirty="0"/>
              <a:t> </a:t>
            </a:r>
            <a:r>
              <a:rPr lang="en-US" sz="1500" dirty="0" err="1"/>
              <a:t>Lezing</a:t>
            </a:r>
            <a:r>
              <a:rPr lang="en-US" sz="1500" dirty="0"/>
              <a:t> Stichting Rotterdam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Thijs Tromp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9 November 2019</a:t>
            </a:r>
          </a:p>
        </p:txBody>
      </p:sp>
      <p:pic>
        <p:nvPicPr>
          <p:cNvPr id="6" name="Picture Placeholder 5" descr="glas-in-loo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41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Christelijk perspectief op inclusie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Het visioen dat ons bezielt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Ieder mens is kostbaar, ieder mens telt: vrede en overvloed voor álle mensen.</a:t>
            </a:r>
          </a:p>
          <a:p>
            <a:pPr marL="126612" lvl="1" indent="0">
              <a:buNone/>
            </a:pPr>
            <a:r>
              <a:rPr lang="nl-NL" sz="1600" i="1" dirty="0"/>
              <a:t>Jesaja 25</a:t>
            </a:r>
            <a:r>
              <a:rPr lang="nl-NL" sz="1600" dirty="0"/>
              <a:t>: “Op deze berg richt de Heer voor </a:t>
            </a:r>
            <a:r>
              <a:rPr lang="nl-NL" sz="1600" i="1" dirty="0"/>
              <a:t>alle volken </a:t>
            </a:r>
            <a:r>
              <a:rPr lang="nl-NL" sz="1600" dirty="0"/>
              <a:t>een feestmaal aan: met perfecte gerechten en de allerbeste wijn!”</a:t>
            </a:r>
          </a:p>
          <a:p>
            <a:pPr marL="126612" lvl="1" indent="0">
              <a:buNone/>
            </a:pPr>
            <a:r>
              <a:rPr lang="nl-NL" sz="1600" i="1" dirty="0"/>
              <a:t>I Korintiërs 11</a:t>
            </a:r>
            <a:r>
              <a:rPr lang="nl-NL" sz="1600" dirty="0"/>
              <a:t>: Veracht de gemeenschap van God niet door uw meegebracht voedsel niet te delen met de armen.”</a:t>
            </a:r>
          </a:p>
          <a:p>
            <a:pPr marL="126612" lvl="1" indent="0">
              <a:buNone/>
            </a:pPr>
            <a:r>
              <a:rPr lang="nl-NL" sz="1600" i="1" dirty="0"/>
              <a:t>Lucas 14</a:t>
            </a:r>
            <a:r>
              <a:rPr lang="nl-NL" sz="1600" dirty="0"/>
              <a:t>: “Wanneer u mensen ontvangt, nodig dan armen, kreupelen, verlamden en blinden uit. Dan zult u gelukkig zijn, zij kunnen voor u dan wel niets terugdoen, maar u zult ervoor beloond worden bij de opstanding van de rechtvaardigen.”</a:t>
            </a:r>
          </a:p>
          <a:p>
            <a:pPr marL="126612" lvl="1" indent="0">
              <a:buNone/>
            </a:pPr>
            <a:r>
              <a:rPr lang="nl-NL" sz="1600" i="1" dirty="0"/>
              <a:t>Galaten 3</a:t>
            </a:r>
            <a:r>
              <a:rPr lang="nl-NL" sz="1600" dirty="0"/>
              <a:t>: “Er zijn geen ​Joden​ of Grieken meer, ​slaven​ of vrijen, mannen of vrouwen – u bent allen één in ​Christus​ ​Jezus.”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246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avondmaal">
            <a:extLst>
              <a:ext uri="{FF2B5EF4-FFF2-40B4-BE49-F238E27FC236}">
                <a16:creationId xmlns:a16="http://schemas.microsoft.com/office/drawing/2014/main" id="{DB11A375-E57D-44B4-B585-62BC1A3BD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0268"/>
            <a:ext cx="8686799" cy="27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3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Inclusie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>
            <a:normAutofit/>
          </a:bodyPr>
          <a:lstStyle/>
          <a:p>
            <a:r>
              <a:rPr lang="nl-NL" dirty="0"/>
              <a:t>Insluiting, of liever: </a:t>
            </a:r>
          </a:p>
          <a:p>
            <a:pPr lvl="1"/>
            <a:r>
              <a:rPr lang="nl-NL" dirty="0"/>
              <a:t>erbij horen, mee mogen doen, ertoe doen, gezien worden, van betekenis zijn</a:t>
            </a:r>
          </a:p>
          <a:p>
            <a:endParaRPr lang="nl-NL" dirty="0"/>
          </a:p>
          <a:p>
            <a:r>
              <a:rPr lang="nl-NL" dirty="0"/>
              <a:t>Populair thema op tal van beleidsterreinen:</a:t>
            </a:r>
          </a:p>
          <a:p>
            <a:pPr lvl="1"/>
            <a:r>
              <a:rPr lang="nl-NL" dirty="0"/>
              <a:t>Inclusieve school</a:t>
            </a:r>
          </a:p>
          <a:p>
            <a:pPr lvl="1"/>
            <a:r>
              <a:rPr lang="nl-NL" dirty="0"/>
              <a:t>Inclusieve arbeidsmarkt</a:t>
            </a:r>
          </a:p>
          <a:p>
            <a:pPr lvl="1"/>
            <a:r>
              <a:rPr lang="nl-NL" dirty="0"/>
              <a:t>Inclusie </a:t>
            </a:r>
          </a:p>
          <a:p>
            <a:pPr lvl="2"/>
            <a:r>
              <a:rPr lang="nl-NL" sz="1400" dirty="0"/>
              <a:t>voor mensen met een beperking (Ieder(in), Coalitie voor inclusie)</a:t>
            </a:r>
          </a:p>
          <a:p>
            <a:pPr lvl="2"/>
            <a:r>
              <a:rPr lang="nl-NL" sz="1400" dirty="0"/>
              <a:t>Inclusie voor mensen met een psychiatrische achtergrond (Leven zonder stigma, Ypsilon)</a:t>
            </a:r>
          </a:p>
          <a:p>
            <a:pPr lvl="2"/>
            <a:r>
              <a:rPr lang="nl-NL" sz="1400" dirty="0"/>
              <a:t>Mensen met dementie (Samendementievriendelijk / Vergeet dementie, onthoud mens)</a:t>
            </a:r>
          </a:p>
          <a:p>
            <a:pPr lvl="2"/>
            <a:r>
              <a:rPr lang="nl-NL" sz="1400" dirty="0" err="1"/>
              <a:t>LHBTI’s</a:t>
            </a:r>
            <a:endParaRPr lang="nl-NL" sz="1400" dirty="0"/>
          </a:p>
          <a:p>
            <a:pPr lvl="1"/>
            <a:r>
              <a:rPr lang="nl-NL" dirty="0"/>
              <a:t>Inclusieve kerk</a:t>
            </a:r>
          </a:p>
          <a:p>
            <a:pPr lvl="2"/>
            <a:endParaRPr lang="nl-NL" sz="1400" dirty="0"/>
          </a:p>
          <a:p>
            <a:pPr lvl="2"/>
            <a:endParaRPr lang="nl-NL" sz="1400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943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Inclusie</a:t>
            </a:r>
          </a:p>
        </p:txBody>
      </p:sp>
      <p:pic>
        <p:nvPicPr>
          <p:cNvPr id="10244" name="Afbeelding 6">
            <a:extLst>
              <a:ext uri="{FF2B5EF4-FFF2-40B4-BE49-F238E27FC236}">
                <a16:creationId xmlns:a16="http://schemas.microsoft.com/office/drawing/2014/main" id="{948EC959-9CC6-44F9-B0B6-82BFE9D2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3" y="991358"/>
            <a:ext cx="1916161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Afbeelding 7">
            <a:extLst>
              <a:ext uri="{FF2B5EF4-FFF2-40B4-BE49-F238E27FC236}">
                <a16:creationId xmlns:a16="http://schemas.microsoft.com/office/drawing/2014/main" id="{4F9C9B51-0C65-4AB8-A57D-6CC14A39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9" y="842868"/>
            <a:ext cx="2052797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Afbeelding 8">
            <a:extLst>
              <a:ext uri="{FF2B5EF4-FFF2-40B4-BE49-F238E27FC236}">
                <a16:creationId xmlns:a16="http://schemas.microsoft.com/office/drawing/2014/main" id="{57CE08E7-5A42-4C65-A204-1529545C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51" y="2765458"/>
            <a:ext cx="1782763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Afbeelding 5">
            <a:extLst>
              <a:ext uri="{FF2B5EF4-FFF2-40B4-BE49-F238E27FC236}">
                <a16:creationId xmlns:a16="http://schemas.microsoft.com/office/drawing/2014/main" id="{C21D0C50-F4C5-478D-B64E-56F421647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42" y="2627276"/>
            <a:ext cx="203671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33BD6259-9854-4191-B4D9-FDBB70E8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4970" y="-1257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Exclusie</a:t>
            </a:r>
            <a:endParaRPr kumimoji="0" lang="nl-NL" altLang="nl-NL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E6A3CD-A501-4720-9C1E-3DA898528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734" y="1032063"/>
            <a:ext cx="86754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834F0E1-6A4D-4705-AAE6-22BF10FAF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32" y="2731381"/>
            <a:ext cx="215722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Integratie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9DC604-D900-4331-8304-7F17A39E9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352" y="2760851"/>
            <a:ext cx="137944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Inclusie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027756E-9701-4675-9D00-3231B4AF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06" y="991358"/>
            <a:ext cx="93120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Exclusie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3E248C7-7847-4035-97E0-0103EDC1F26B}"/>
              </a:ext>
            </a:extLst>
          </p:cNvPr>
          <p:cNvSpPr txBox="1"/>
          <p:nvPr/>
        </p:nvSpPr>
        <p:spPr>
          <a:xfrm>
            <a:off x="6170008" y="2627276"/>
            <a:ext cx="2036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Inclusie:</a:t>
            </a:r>
          </a:p>
          <a:p>
            <a:r>
              <a:rPr lang="nl-NL" dirty="0"/>
              <a:t>Samen leven </a:t>
            </a:r>
          </a:p>
          <a:p>
            <a:r>
              <a:rPr lang="nl-NL" dirty="0"/>
              <a:t>in verbondenheid, met respect voor ieders verschil, op basis van dialoog.</a:t>
            </a:r>
          </a:p>
        </p:txBody>
      </p:sp>
    </p:spTree>
    <p:extLst>
      <p:ext uri="{BB962C8B-B14F-4D97-AF65-F5344CB8AC3E}">
        <p14:creationId xmlns:p14="http://schemas.microsoft.com/office/powerpoint/2010/main" val="189489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6D9A15-9609-4774-8948-F44245173C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962024"/>
            <a:ext cx="8229600" cy="3219450"/>
          </a:xfrm>
        </p:spPr>
        <p:txBody>
          <a:bodyPr>
            <a:normAutofit fontScale="92500" lnSpcReduction="20000"/>
          </a:bodyPr>
          <a:lstStyle/>
          <a:p>
            <a:r>
              <a:rPr lang="nl-NL" sz="1600" dirty="0"/>
              <a:t>Eenzaamheid:</a:t>
            </a:r>
          </a:p>
          <a:p>
            <a:pPr lvl="1"/>
            <a:r>
              <a:rPr lang="nl-NL" sz="1600" dirty="0"/>
              <a:t>Algemeen onder NL’ers: tussen de 10 en 12%</a:t>
            </a:r>
          </a:p>
          <a:p>
            <a:pPr lvl="1"/>
            <a:r>
              <a:rPr lang="nl-NL" sz="1600" dirty="0"/>
              <a:t>Onder mantelzorgers: 43%</a:t>
            </a:r>
          </a:p>
          <a:p>
            <a:pPr lvl="1"/>
            <a:r>
              <a:rPr lang="nl-NL" sz="1600" dirty="0"/>
              <a:t>Mensen met een psychiatrische achtergrond: ca. 60%</a:t>
            </a:r>
          </a:p>
          <a:p>
            <a:pPr lvl="1"/>
            <a:r>
              <a:rPr lang="nl-NL" sz="1600" dirty="0"/>
              <a:t>Mensen met een ernstige lichamelijke beperking: 67%</a:t>
            </a:r>
          </a:p>
          <a:p>
            <a:r>
              <a:rPr lang="nl-NL" sz="1600" dirty="0"/>
              <a:t>Armoede:</a:t>
            </a:r>
          </a:p>
          <a:p>
            <a:pPr lvl="1"/>
            <a:r>
              <a:rPr lang="nl-NL" sz="1600" dirty="0"/>
              <a:t>Laag inkomen (ca. 1 miljoen)</a:t>
            </a:r>
          </a:p>
          <a:p>
            <a:pPr lvl="1"/>
            <a:r>
              <a:rPr lang="nl-NL" sz="1600" dirty="0"/>
              <a:t>Migratie-achtergrond</a:t>
            </a:r>
          </a:p>
          <a:p>
            <a:pPr lvl="1"/>
            <a:r>
              <a:rPr lang="nl-NL" sz="1600" dirty="0"/>
              <a:t>Slechte gezondheid of een beperking</a:t>
            </a:r>
          </a:p>
          <a:p>
            <a:pPr lvl="1"/>
            <a:r>
              <a:rPr lang="nl-NL" sz="1600" dirty="0"/>
              <a:t>Kinderen en ouderen</a:t>
            </a:r>
          </a:p>
          <a:p>
            <a:pPr marL="162000" lvl="1" indent="0">
              <a:buNone/>
            </a:pPr>
            <a:endParaRPr lang="nl-NL" dirty="0"/>
          </a:p>
          <a:p>
            <a:pPr marL="162000" lvl="1" indent="0">
              <a:buNone/>
            </a:pPr>
            <a:r>
              <a:rPr lang="nl-NL" dirty="0"/>
              <a:t>Let op: waar zorg verleend wordt, is (vreemd genoeg?)</a:t>
            </a:r>
          </a:p>
          <a:p>
            <a:pPr marL="162000" lvl="1" indent="0">
              <a:buNone/>
            </a:pPr>
            <a:r>
              <a:rPr lang="nl-NL" dirty="0"/>
              <a:t>de kans op uitsluiting hoog.</a:t>
            </a:r>
          </a:p>
          <a:p>
            <a:pPr marL="1620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D143EC-4F17-41DA-BDE7-1597AB22C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921" y="1087290"/>
            <a:ext cx="2686010" cy="2968919"/>
          </a:xfrm>
          <a:prstGeom prst="rect">
            <a:avLst/>
          </a:prstGeom>
          <a:ln>
            <a:solidFill>
              <a:srgbClr val="A1C310"/>
            </a:solidFill>
          </a:ln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C94E1C-BBEA-473D-8BCB-ED43195B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737"/>
            <a:ext cx="8229600" cy="416212"/>
          </a:xfrm>
        </p:spPr>
        <p:txBody>
          <a:bodyPr/>
          <a:lstStyle/>
          <a:p>
            <a:r>
              <a:rPr lang="nl-NL" dirty="0"/>
              <a:t>Een paar getallen</a:t>
            </a:r>
          </a:p>
        </p:txBody>
      </p:sp>
    </p:spTree>
    <p:extLst>
      <p:ext uri="{BB962C8B-B14F-4D97-AF65-F5344CB8AC3E}">
        <p14:creationId xmlns:p14="http://schemas.microsoft.com/office/powerpoint/2010/main" val="191618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6343B-CFA2-4CD8-BC1A-BF912347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inclusie-paradox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BAA7D2-2005-458E-B86B-5F011A7B1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238" y="942975"/>
            <a:ext cx="7929562" cy="352690"/>
          </a:xfrm>
        </p:spPr>
        <p:txBody>
          <a:bodyPr>
            <a:normAutofit fontScale="70000" lnSpcReduction="20000"/>
          </a:bodyPr>
          <a:lstStyle/>
          <a:p>
            <a:r>
              <a:rPr lang="nl-NL" sz="2300" b="1" dirty="0">
                <a:solidFill>
                  <a:schemeClr val="accent6">
                    <a:lumMod val="75000"/>
                  </a:schemeClr>
                </a:solidFill>
              </a:rPr>
              <a:t>Beleidsmaatregelen voor inclusie kunnen leiden tot het in stand houden van exclusiviteit.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0148A89-6C55-4908-9C51-BF1132D308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nl-NL" b="1" dirty="0"/>
              <a:t>Regelingen maken inclusie mogelijk </a:t>
            </a:r>
            <a:r>
              <a:rPr lang="nl-NL" b="1" dirty="0">
                <a:solidFill>
                  <a:srgbClr val="FF0000"/>
                </a:solidFill>
              </a:rPr>
              <a:t>én</a:t>
            </a:r>
            <a:r>
              <a:rPr lang="nl-NL" b="1" dirty="0">
                <a:solidFill>
                  <a:srgbClr val="00B050"/>
                </a:solidFill>
              </a:rPr>
              <a:t> </a:t>
            </a:r>
            <a:r>
              <a:rPr lang="nl-NL" b="1" dirty="0"/>
              <a:t>bemoeilijken de toegankelijkheid. </a:t>
            </a:r>
            <a:endParaRPr lang="nl-NL" dirty="0"/>
          </a:p>
          <a:p>
            <a:pPr lvl="1"/>
            <a:endParaRPr lang="nl-NL" b="1" dirty="0"/>
          </a:p>
          <a:p>
            <a:pPr lvl="1"/>
            <a:r>
              <a:rPr lang="nl-NL" b="1" dirty="0"/>
              <a:t>Het onderscheiden van kwetsbare groepen leidt tot maatschappelijk erkenning </a:t>
            </a:r>
            <a:r>
              <a:rPr lang="nl-NL" b="1" dirty="0">
                <a:solidFill>
                  <a:srgbClr val="FF0000"/>
                </a:solidFill>
              </a:rPr>
              <a:t>én </a:t>
            </a:r>
            <a:r>
              <a:rPr lang="nl-NL" b="1" dirty="0"/>
              <a:t>tot stigmatisering</a:t>
            </a:r>
            <a:endParaRPr lang="nl-NL" dirty="0"/>
          </a:p>
          <a:p>
            <a:pPr lvl="1"/>
            <a:endParaRPr lang="nl-NL" b="1" dirty="0"/>
          </a:p>
          <a:p>
            <a:pPr lvl="1"/>
            <a:r>
              <a:rPr lang="nl-NL" b="1" dirty="0"/>
              <a:t>Specialisatie leidt tot betere zorg en ondersteuning </a:t>
            </a:r>
            <a:r>
              <a:rPr lang="nl-NL" b="1" dirty="0">
                <a:solidFill>
                  <a:srgbClr val="FF0000"/>
                </a:solidFill>
              </a:rPr>
              <a:t>én</a:t>
            </a:r>
            <a:r>
              <a:rPr lang="nl-NL" b="1" dirty="0"/>
              <a:t> tot segregatie.</a:t>
            </a:r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3F1FD75-4C4B-4AA1-A04C-789011BAF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400" i="1" dirty="0"/>
              <a:t>Toeslagen, gemeentelijke regelingen in de participatiewet, </a:t>
            </a:r>
            <a:r>
              <a:rPr lang="nl-NL" sz="1400" i="1" dirty="0" err="1"/>
              <a:t>PGB’s</a:t>
            </a:r>
            <a:r>
              <a:rPr lang="nl-NL" sz="1400" i="1" dirty="0"/>
              <a:t>, regelingen UWV voor arbeidsgehandicapten etc.</a:t>
            </a:r>
          </a:p>
          <a:p>
            <a:pPr marL="0" indent="0">
              <a:buNone/>
            </a:pPr>
            <a:endParaRPr lang="nl-NL" sz="1400" i="1" dirty="0"/>
          </a:p>
          <a:p>
            <a:pPr marL="0" indent="0">
              <a:buNone/>
            </a:pPr>
            <a:r>
              <a:rPr lang="nl-NL" sz="1400" i="1" dirty="0"/>
              <a:t>Kenmerken van de groep gaan gelden voor ieder lid van de groep.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i="1" dirty="0"/>
              <a:t>Voor elk etiket een eigen loket: ouderen, jongeren, volwassenen, GGZ, VG, Cluster IV, ambulant, residentieel, thuis met VPT, dak of thuisloos, verward persoon, </a:t>
            </a:r>
            <a:r>
              <a:rPr lang="nl-NL" sz="1400" i="1" dirty="0" err="1"/>
              <a:t>ongedocumenteerd</a:t>
            </a:r>
            <a:r>
              <a:rPr lang="nl-NL" sz="1400" i="1" dirty="0"/>
              <a:t>, justitieel (met dwangverpleging), beschermd wonen, </a:t>
            </a:r>
            <a:r>
              <a:rPr lang="nl-NL" sz="1400" i="1" dirty="0" err="1"/>
              <a:t>multi</a:t>
            </a:r>
            <a:r>
              <a:rPr lang="nl-NL" sz="1400" i="1" dirty="0"/>
              <a:t>-problematiek: wie wat mankeert wordt gesorteerd.</a:t>
            </a:r>
          </a:p>
          <a:p>
            <a:pPr marL="0" indent="0">
              <a:buNone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88502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44D52-A29A-463C-A11D-1EA44B8E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8107FE-DBAA-4571-820A-173FF4BF94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B296D37-C28D-4796-8701-330BF39E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2265634"/>
            <a:ext cx="5272088" cy="18584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0370E3-6533-44D0-9F43-6E54D70C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42626">
            <a:off x="209550" y="991310"/>
            <a:ext cx="4807441" cy="166687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C47C65-A172-46D4-AC5B-01426B1DD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0743">
            <a:off x="4043362" y="885671"/>
            <a:ext cx="5074226" cy="19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3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5A5B8-A4E1-47CA-A7D0-4D5332C5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Labeling</a:t>
            </a:r>
            <a:r>
              <a:rPr lang="nl-NL" dirty="0"/>
              <a:t> leidt tot miskenning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40AEAD-D1DF-4D03-8236-C4BFA408EB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B156D3-2F9F-4510-8D7B-FE4062416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29482"/>
            <a:ext cx="4141659" cy="321945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Waardigheid </a:t>
            </a:r>
            <a:r>
              <a:rPr lang="nl-NL" dirty="0"/>
              <a:t>(</a:t>
            </a:r>
            <a:r>
              <a:rPr lang="nl-NL" dirty="0" err="1"/>
              <a:t>kabod</a:t>
            </a:r>
            <a:r>
              <a:rPr lang="nl-NL" dirty="0"/>
              <a:t> – je maatschappelijk gewicht) </a:t>
            </a:r>
            <a:r>
              <a:rPr lang="nl-NL" i="1" dirty="0" err="1"/>
              <a:t>aan-zien</a:t>
            </a:r>
            <a:r>
              <a:rPr lang="nl-NL" dirty="0"/>
              <a:t>, of mensen je op waarde schatten; een verlangen naar erkenning van wie je bent door anderen.</a:t>
            </a:r>
          </a:p>
          <a:p>
            <a:r>
              <a:rPr lang="nl-NL" dirty="0"/>
              <a:t>Een label geeft erkenning voor je ‘wat’, maar niet voor je ‘wie’. Dat kan (tijdelijk) prettig zijn en steun geven, maar al snel voel je je in het pak genaaid – </a:t>
            </a:r>
            <a:r>
              <a:rPr lang="nl-NL" b="1" dirty="0"/>
              <a:t>miskenning</a:t>
            </a:r>
            <a:r>
              <a:rPr lang="nl-NL" dirty="0"/>
              <a:t>.</a:t>
            </a:r>
          </a:p>
          <a:p>
            <a:r>
              <a:rPr lang="nl-NL" dirty="0"/>
              <a:t>Een wederkerige persoonlijke ontmoeting biedt de bedding voor </a:t>
            </a:r>
            <a:r>
              <a:rPr lang="nl-NL" b="1" dirty="0"/>
              <a:t>erkenning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pic>
        <p:nvPicPr>
          <p:cNvPr id="7" name="Picture 4" descr="Afbeeldingsresultaat voor buber">
            <a:extLst>
              <a:ext uri="{FF2B5EF4-FFF2-40B4-BE49-F238E27FC236}">
                <a16:creationId xmlns:a16="http://schemas.microsoft.com/office/drawing/2014/main" id="{1A4ED0BB-CF46-4B63-B161-570017D0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02" y="929482"/>
            <a:ext cx="3351197" cy="3038283"/>
          </a:xfrm>
          <a:prstGeom prst="rect">
            <a:avLst/>
          </a:prstGeom>
          <a:noFill/>
          <a:ln>
            <a:solidFill>
              <a:srgbClr val="A1C3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D4AB689-2DF9-487F-9782-2A9990CC43B4}"/>
              </a:ext>
            </a:extLst>
          </p:cNvPr>
          <p:cNvSpPr txBox="1"/>
          <p:nvPr/>
        </p:nvSpPr>
        <p:spPr>
          <a:xfrm>
            <a:off x="5757863" y="4043363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i="1" dirty="0">
                <a:solidFill>
                  <a:srgbClr val="A1C310"/>
                </a:solidFill>
              </a:rPr>
              <a:t>Martin </a:t>
            </a:r>
            <a:r>
              <a:rPr lang="nl-NL" sz="1400" i="1" dirty="0" err="1">
                <a:solidFill>
                  <a:srgbClr val="A1C310"/>
                </a:solidFill>
              </a:rPr>
              <a:t>Buber</a:t>
            </a:r>
            <a:endParaRPr lang="nl-NL" i="1" dirty="0">
              <a:solidFill>
                <a:srgbClr val="A1C3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6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Angst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/>
          <a:lstStyle/>
          <a:p>
            <a:r>
              <a:rPr lang="nl-NL" dirty="0"/>
              <a:t>Angst voor het vreemde, rare, afwijkende, andere bedreigt ons zelf </a:t>
            </a:r>
          </a:p>
          <a:p>
            <a:pPr marL="0" indent="0">
              <a:buNone/>
            </a:pPr>
            <a:r>
              <a:rPr lang="nl-NL" dirty="0"/>
              <a:t>	Je hebt iets te verliezen, het veilige normale</a:t>
            </a:r>
          </a:p>
          <a:p>
            <a:r>
              <a:rPr lang="nl-NL" dirty="0"/>
              <a:t>Primaire reactie: identificeren en uitschakelen.</a:t>
            </a:r>
          </a:p>
          <a:p>
            <a:pPr lvl="1"/>
            <a:r>
              <a:rPr lang="nl-NL" dirty="0"/>
              <a:t>Ver-dingen: van een ‘wie’ een ‘wat’ maken</a:t>
            </a:r>
          </a:p>
          <a:p>
            <a:pPr lvl="1"/>
            <a:r>
              <a:rPr lang="nl-NL" dirty="0"/>
              <a:t>Op gepaste afstand houden (liefst op een vriendelijke manier)</a:t>
            </a:r>
          </a:p>
          <a:p>
            <a:endParaRPr lang="nl-NL" spc="10" dirty="0"/>
          </a:p>
          <a:p>
            <a:r>
              <a:rPr lang="nl-NL" spc="10" dirty="0"/>
              <a:t>Secundaire reactie: contact maken en in verbinding komen met de vreemde ander.</a:t>
            </a:r>
          </a:p>
          <a:p>
            <a:pPr lvl="1"/>
            <a:r>
              <a:rPr lang="nl-NL" spc="10" dirty="0"/>
              <a:t>Soms griezelig: het vertrouwde verlaten… waar gaat dit heen?</a:t>
            </a:r>
          </a:p>
          <a:p>
            <a:pPr lvl="1"/>
            <a:r>
              <a:rPr lang="nl-NL" spc="10" dirty="0"/>
              <a:t>Dat vraagt om innerlijke ruimte, lef en vertrouwen.</a:t>
            </a:r>
          </a:p>
          <a:p>
            <a:pPr lvl="1"/>
            <a:r>
              <a:rPr lang="nl-NL" spc="10" dirty="0"/>
              <a:t>Vertrouwen krijgt een kans in de ontmoeting – aarzelend, respectvol én nieuwsgierig.</a:t>
            </a:r>
          </a:p>
          <a:p>
            <a:pPr lvl="1"/>
            <a:endParaRPr lang="nl-NL" spc="10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443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Diaconaat en inclusie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1. Barmhartigheid</a:t>
            </a:r>
            <a:r>
              <a:rPr lang="nl-NL" dirty="0"/>
              <a:t>	                2. Gerechtigheid				      </a:t>
            </a:r>
            <a:r>
              <a:rPr lang="nl-NL" dirty="0">
                <a:solidFill>
                  <a:srgbClr val="00B050"/>
                </a:solidFill>
              </a:rPr>
              <a:t>3. Ontmoeting</a:t>
            </a:r>
          </a:p>
          <a:p>
            <a:pPr marL="0" indent="0">
              <a:buNone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zorgen voor 				zorgen dat 					leven met		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100" name="Picture 4" descr="Afbeeldingsresultaat voor diaconie">
            <a:extLst>
              <a:ext uri="{FF2B5EF4-FFF2-40B4-BE49-F238E27FC236}">
                <a16:creationId xmlns:a16="http://schemas.microsoft.com/office/drawing/2014/main" id="{534EFD87-51AB-4AE2-90CB-B34F7F38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4" y="1518451"/>
            <a:ext cx="1642349" cy="16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dom helder camara">
            <a:extLst>
              <a:ext uri="{FF2B5EF4-FFF2-40B4-BE49-F238E27FC236}">
                <a16:creationId xmlns:a16="http://schemas.microsoft.com/office/drawing/2014/main" id="{54A7D669-A71B-4C98-A4DA-51D6C8888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5"/>
          <a:stretch/>
        </p:blipFill>
        <p:spPr bwMode="auto">
          <a:xfrm>
            <a:off x="2551417" y="1687117"/>
            <a:ext cx="2952750" cy="13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e Ontmoeting">
            <a:extLst>
              <a:ext uri="{FF2B5EF4-FFF2-40B4-BE49-F238E27FC236}">
                <a16:creationId xmlns:a16="http://schemas.microsoft.com/office/drawing/2014/main" id="{C3E33589-C804-4079-858C-F05551B8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03" y="1311976"/>
            <a:ext cx="2736343" cy="205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5129A-A6BD-45D4-A829-5E7B2F0C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Diaconale lezing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45AA99-9FA6-428D-989A-0C3FD4B9D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3264" y="1063826"/>
            <a:ext cx="4141659" cy="32194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sz="1600" dirty="0"/>
              <a:t>Bijzonder hoogleraar Diaconaat aan de </a:t>
            </a:r>
            <a:r>
              <a:rPr lang="nl-NL" sz="1600" dirty="0" err="1"/>
              <a:t>PThU</a:t>
            </a:r>
            <a:r>
              <a:rPr lang="nl-NL" sz="1600" dirty="0"/>
              <a:t>,</a:t>
            </a:r>
          </a:p>
          <a:p>
            <a:pPr>
              <a:spcAft>
                <a:spcPts val="600"/>
              </a:spcAft>
            </a:pPr>
            <a:r>
              <a:rPr lang="nl-NL" sz="1600" dirty="0"/>
              <a:t>vanwege Stichting Rotterdam.</a:t>
            </a:r>
          </a:p>
          <a:p>
            <a:pPr>
              <a:spcAft>
                <a:spcPts val="600"/>
              </a:spcAft>
            </a:pPr>
            <a:r>
              <a:rPr lang="nl-NL" sz="1600" dirty="0"/>
              <a:t>Reliëf, christelijke vereniging van zorgaanbieders.</a:t>
            </a:r>
          </a:p>
          <a:p>
            <a:pPr>
              <a:spcAft>
                <a:spcPts val="600"/>
              </a:spcAft>
            </a:pPr>
            <a:r>
              <a:rPr lang="nl-NL" sz="1600" dirty="0"/>
              <a:t>Theoloog met hart voor de zorg.</a:t>
            </a:r>
          </a:p>
          <a:p>
            <a:pPr>
              <a:spcAft>
                <a:spcPts val="600"/>
              </a:spcAft>
            </a:pPr>
            <a:r>
              <a:rPr lang="nl-NL" sz="1600" dirty="0"/>
              <a:t>Over ethiek, identiteit, zingeving, levensverhaal en inclusie.</a:t>
            </a:r>
          </a:p>
          <a:p>
            <a:r>
              <a:rPr lang="nl-NL" sz="1600" dirty="0"/>
              <a:t>En u?</a:t>
            </a:r>
          </a:p>
        </p:txBody>
      </p:sp>
      <p:pic>
        <p:nvPicPr>
          <p:cNvPr id="1026" name="Picture 2" descr="Afbeeldingsresultaat voor welkom">
            <a:extLst>
              <a:ext uri="{FF2B5EF4-FFF2-40B4-BE49-F238E27FC236}">
                <a16:creationId xmlns:a16="http://schemas.microsoft.com/office/drawing/2014/main" id="{6461A19E-7BED-4301-A294-596DE7E9AF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4" y="1039540"/>
            <a:ext cx="2982960" cy="16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8119AC-1C0C-4A16-BF8F-4239A9B1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83782"/>
            <a:ext cx="3092824" cy="15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8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Diaconaat en inclusie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2B0175-E683-41E5-ADFB-FA6521054E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   1. Barmhartigheid</a:t>
            </a:r>
            <a:r>
              <a:rPr lang="nl-NL" dirty="0"/>
              <a:t>	                         2. Gerechtigheid			      </a:t>
            </a:r>
            <a:r>
              <a:rPr lang="nl-NL" dirty="0">
                <a:solidFill>
                  <a:srgbClr val="00B050"/>
                </a:solidFill>
              </a:rPr>
              <a:t>3. Ontmoeting</a:t>
            </a:r>
          </a:p>
          <a:p>
            <a:pPr marL="0" indent="0">
              <a:buNone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          zorgen voor </a:t>
            </a:r>
            <a:r>
              <a:rPr lang="nl-NL" dirty="0"/>
              <a:t>				zorgen dat 			             </a:t>
            </a:r>
            <a:r>
              <a:rPr lang="nl-NL" dirty="0">
                <a:solidFill>
                  <a:srgbClr val="00B050"/>
                </a:solidFill>
              </a:rPr>
              <a:t>leven met</a:t>
            </a:r>
            <a:r>
              <a:rPr lang="nl-NL" dirty="0"/>
              <a:t>		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32" name="Picture 12" descr="Afbeeldingsresultaat voor FAO bread">
            <a:extLst>
              <a:ext uri="{FF2B5EF4-FFF2-40B4-BE49-F238E27FC236}">
                <a16:creationId xmlns:a16="http://schemas.microsoft.com/office/drawing/2014/main" id="{99D75AAD-B313-445A-A2AB-178C0C56D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68" y="1340452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Afbeeldingsresultaat voor samen eten">
            <a:extLst>
              <a:ext uri="{FF2B5EF4-FFF2-40B4-BE49-F238E27FC236}">
                <a16:creationId xmlns:a16="http://schemas.microsoft.com/office/drawing/2014/main" id="{E630113C-1DED-4942-B29F-3CE9740B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518451"/>
            <a:ext cx="3197225" cy="17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Afbeeldingsresultaat voor noodhulp brood">
            <a:extLst>
              <a:ext uri="{FF2B5EF4-FFF2-40B4-BE49-F238E27FC236}">
                <a16:creationId xmlns:a16="http://schemas.microsoft.com/office/drawing/2014/main" id="{63995660-F247-43B8-AB44-EC47D17B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518451"/>
            <a:ext cx="3194049" cy="17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1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inclusieve ontmoeting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Ontstaat niet vanzelf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Echt en fysiek, voelbaar nabij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mogelijkheid van rolomkering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Het kost ‘langzame tijd’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Klein is fijn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Schuren hoort erbij</a:t>
            </a:r>
          </a:p>
          <a:p>
            <a:pPr marL="162000" lvl="1" indent="0">
              <a:buNone/>
            </a:pPr>
            <a:endParaRPr lang="nl-NL" dirty="0"/>
          </a:p>
          <a:p>
            <a:pPr marL="162000" lvl="1" indent="0">
              <a:buNone/>
            </a:pPr>
            <a:r>
              <a:rPr lang="nl-NL" sz="1800" i="1" dirty="0"/>
              <a:t>Vanuit de hoofdstroom naar de marge.</a:t>
            </a:r>
          </a:p>
        </p:txBody>
      </p:sp>
    </p:spTree>
    <p:extLst>
      <p:ext uri="{BB962C8B-B14F-4D97-AF65-F5344CB8AC3E}">
        <p14:creationId xmlns:p14="http://schemas.microsoft.com/office/powerpoint/2010/main" val="2939363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inclusieve ontmoeting</a:t>
            </a:r>
          </a:p>
        </p:txBody>
      </p:sp>
      <p:pic>
        <p:nvPicPr>
          <p:cNvPr id="2050" name="Picture 2" descr="Afbeeldingsresultaat voor #hoedan">
            <a:extLst>
              <a:ext uri="{FF2B5EF4-FFF2-40B4-BE49-F238E27FC236}">
                <a16:creationId xmlns:a16="http://schemas.microsoft.com/office/drawing/2014/main" id="{4E6CAFCE-F0A1-44D4-A092-6ADD5E59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92" y="1334295"/>
            <a:ext cx="3885028" cy="25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9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paar voorbeelden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De bezoekvrijwilliger voor Anja</a:t>
            </a:r>
          </a:p>
          <a:p>
            <a:r>
              <a:rPr lang="nl-NL" dirty="0"/>
              <a:t>Overwaaiend zaad</a:t>
            </a:r>
          </a:p>
          <a:p>
            <a:r>
              <a:rPr lang="nl-NL" dirty="0"/>
              <a:t>De koffiedrinker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levensverhaal-project</a:t>
            </a:r>
          </a:p>
          <a:p>
            <a:r>
              <a:rPr lang="nl-NL" dirty="0"/>
              <a:t>Een vriend voor Arjan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794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C1E93B2-0276-4D35-87C7-C9E4ABA5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18" y="507206"/>
            <a:ext cx="5507831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7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belang van verhalen</a:t>
            </a:r>
          </a:p>
        </p:txBody>
      </p:sp>
      <p:pic>
        <p:nvPicPr>
          <p:cNvPr id="2056" name="Picture 8" descr="Afbeeldingsresultaat voor regendruppels">
            <a:extLst>
              <a:ext uri="{FF2B5EF4-FFF2-40B4-BE49-F238E27FC236}">
                <a16:creationId xmlns:a16="http://schemas.microsoft.com/office/drawing/2014/main" id="{9E0214C3-9D25-4667-A942-0B3E77AB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768"/>
            <a:ext cx="9144000" cy="36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E8B8A0F9-DECD-4BE6-8BE7-593A8BAE45E6}"/>
              </a:ext>
            </a:extLst>
          </p:cNvPr>
          <p:cNvSpPr txBox="1">
            <a:spLocks/>
          </p:cNvSpPr>
          <p:nvPr/>
        </p:nvSpPr>
        <p:spPr>
          <a:xfrm>
            <a:off x="457200" y="1110222"/>
            <a:ext cx="8229600" cy="3732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SzPct val="70000"/>
              <a:buFontTx/>
              <a:buBlip>
                <a:blip r:embed="rId3"/>
              </a:buBlip>
              <a:tabLst/>
              <a:defRPr sz="1700" kern="1200" spc="10" baseline="0">
                <a:solidFill>
                  <a:srgbClr val="595959"/>
                </a:solidFill>
                <a:latin typeface="Frutiger 55 Roman"/>
                <a:ea typeface="+mn-ea"/>
                <a:cs typeface="Frutiger 55 Roman"/>
              </a:defRPr>
            </a:lvl1pPr>
            <a:lvl2pPr marL="306000" indent="-144000" algn="l" defTabSz="457200" rtl="0" eaLnBrk="1" latinLnBrk="0" hangingPunct="1">
              <a:spcBef>
                <a:spcPct val="20000"/>
              </a:spcBef>
              <a:buSzPct val="70000"/>
              <a:buFont typeface="Lucida Grande"/>
              <a:buChar char="-"/>
              <a:defRPr sz="1700" kern="1200">
                <a:solidFill>
                  <a:srgbClr val="595959"/>
                </a:solidFill>
                <a:latin typeface="Frutiger 55 Roman"/>
                <a:ea typeface="+mn-ea"/>
                <a:cs typeface="Frutiger 55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rutiger 55 Roman"/>
                <a:ea typeface="+mn-ea"/>
                <a:cs typeface="Frutiger 55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rutiger 55 Roman"/>
                <a:ea typeface="+mn-ea"/>
                <a:cs typeface="Frutiger 55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Frutiger 55 Roman"/>
                <a:ea typeface="+mn-ea"/>
                <a:cs typeface="Frutiger 55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Luisteren</a:t>
            </a:r>
          </a:p>
          <a:p>
            <a:pPr marL="0" indent="0" algn="ctr">
              <a:buNone/>
            </a:pPr>
            <a:r>
              <a:rPr lang="nl-NL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Delen</a:t>
            </a:r>
          </a:p>
          <a:p>
            <a:pPr marL="0" indent="0" algn="ctr">
              <a:buNone/>
            </a:pPr>
            <a:r>
              <a:rPr lang="nl-NL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Verweven</a:t>
            </a:r>
          </a:p>
          <a:p>
            <a:pPr marL="0" indent="0" algn="ctr">
              <a:buNone/>
            </a:pPr>
            <a:r>
              <a:rPr lang="nl-NL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Verspreiden</a:t>
            </a:r>
          </a:p>
          <a:p>
            <a:pPr marL="0" indent="0" algn="ctr">
              <a:buFontTx/>
              <a:buNone/>
            </a:pPr>
            <a:endParaRPr lang="nl-NL" sz="3200" dirty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787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 voor gesprek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Reacties</a:t>
            </a:r>
          </a:p>
          <a:p>
            <a:r>
              <a:rPr lang="nl-NL" dirty="0"/>
              <a:t>Voorbeelden</a:t>
            </a:r>
          </a:p>
          <a:p>
            <a:r>
              <a:rPr lang="nl-NL" dirty="0"/>
              <a:t>Ideeën </a:t>
            </a:r>
          </a:p>
          <a:p>
            <a:r>
              <a:rPr lang="nl-NL" dirty="0"/>
              <a:t>Tips</a:t>
            </a:r>
          </a:p>
          <a:p>
            <a:r>
              <a:rPr lang="nl-NL" dirty="0"/>
              <a:t>Kritiek</a:t>
            </a:r>
          </a:p>
          <a:p>
            <a:r>
              <a:rPr lang="nl-NL" dirty="0"/>
              <a:t>Verhalen</a:t>
            </a:r>
          </a:p>
        </p:txBody>
      </p:sp>
    </p:spTree>
    <p:extLst>
      <p:ext uri="{BB962C8B-B14F-4D97-AF65-F5344CB8AC3E}">
        <p14:creationId xmlns:p14="http://schemas.microsoft.com/office/powerpoint/2010/main" val="77601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66028" y="867335"/>
            <a:ext cx="4820771" cy="3732109"/>
          </a:xfrm>
        </p:spPr>
        <p:txBody>
          <a:bodyPr anchor="t"/>
          <a:lstStyle/>
          <a:p>
            <a:endParaRPr lang="nl-NL" dirty="0"/>
          </a:p>
          <a:p>
            <a:r>
              <a:rPr lang="nl-NL" dirty="0"/>
              <a:t>Presentatie over exclusie, inclusie en de weg van de inclusieve ontmoeting.</a:t>
            </a:r>
          </a:p>
          <a:p>
            <a:r>
              <a:rPr lang="nl-NL" dirty="0"/>
              <a:t>Wat kunnen diaconieën, diakenen en diaconale organisaties betekenen voor inclusie?</a:t>
            </a:r>
          </a:p>
          <a:p>
            <a:r>
              <a:rPr lang="nl-NL" dirty="0"/>
              <a:t>Benieuwd naar uw inbreng.</a:t>
            </a:r>
          </a:p>
        </p:txBody>
      </p:sp>
      <p:pic>
        <p:nvPicPr>
          <p:cNvPr id="4098" name="Picture 2" descr="Afbeeldingsresultaat voor goal">
            <a:extLst>
              <a:ext uri="{FF2B5EF4-FFF2-40B4-BE49-F238E27FC236}">
                <a16:creationId xmlns:a16="http://schemas.microsoft.com/office/drawing/2014/main" id="{F5A5C148-4696-41AF-B49E-90774705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3" y="1209389"/>
            <a:ext cx="2990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4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Diaconie en zorg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Al twintig eeuwen een nauwe band.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Ordes, congregaties, diaconieën en diaconale organisaties gaven hulp en zorg in nood.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 NL heeft ca. 60% van de zorginstellingen religieuze wortels.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Nu vaak onherkenbaar door publieke financiering, fusies, veralgemenisering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Erg?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dirty="0">
                <a:solidFill>
                  <a:srgbClr val="00B050"/>
                </a:solidFill>
              </a:rPr>
              <a:t>Diaconie geeft altijd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B050"/>
                </a:solidFill>
              </a:rPr>
              <a:t>Antwoord op de vraag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B050"/>
                </a:solidFill>
              </a:rPr>
              <a:t>van de eigen tijd.</a:t>
            </a:r>
          </a:p>
        </p:txBody>
      </p:sp>
      <p:pic>
        <p:nvPicPr>
          <p:cNvPr id="2052" name="Picture 4" descr="Afbeeldingsresultaat voor effatha">
            <a:extLst>
              <a:ext uri="{FF2B5EF4-FFF2-40B4-BE49-F238E27FC236}">
                <a16:creationId xmlns:a16="http://schemas.microsoft.com/office/drawing/2014/main" id="{9951ADFC-4E29-4CF3-B275-4CCA9A9A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30" y="2310374"/>
            <a:ext cx="3628970" cy="2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ffatha Voorburg speldje  ( L_072 )">
            <a:extLst>
              <a:ext uri="{FF2B5EF4-FFF2-40B4-BE49-F238E27FC236}">
                <a16:creationId xmlns:a16="http://schemas.microsoft.com/office/drawing/2014/main" id="{833C551E-4D84-45B9-BD95-C8A7D3EE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21" y="2433640"/>
            <a:ext cx="22383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9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Diaconie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Het handelen vanuit kerken </a:t>
            </a:r>
          </a:p>
          <a:p>
            <a:pPr marL="0" indent="0">
              <a:buNone/>
            </a:pPr>
            <a:r>
              <a:rPr lang="nl-NL" dirty="0"/>
              <a:t>en vanuit andere door het evangelie geïnspireerde groepen en bewegingen </a:t>
            </a:r>
          </a:p>
          <a:p>
            <a:pPr marL="0" indent="0">
              <a:buNone/>
            </a:pPr>
            <a:r>
              <a:rPr lang="nl-NL" dirty="0"/>
              <a:t>dat gericht is op het </a:t>
            </a:r>
            <a:r>
              <a:rPr lang="nl-NL" b="1" dirty="0"/>
              <a:t>voorkómen</a:t>
            </a:r>
            <a:r>
              <a:rPr lang="nl-NL" dirty="0"/>
              <a:t>, </a:t>
            </a:r>
            <a:r>
              <a:rPr lang="nl-NL" b="1" dirty="0"/>
              <a:t>opheffen</a:t>
            </a:r>
            <a:r>
              <a:rPr lang="nl-NL" dirty="0"/>
              <a:t>, </a:t>
            </a:r>
            <a:r>
              <a:rPr lang="nl-NL" b="1" dirty="0"/>
              <a:t>verminderen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dan wel </a:t>
            </a:r>
            <a:r>
              <a:rPr lang="nl-NL" b="1" dirty="0"/>
              <a:t>mee uithouden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van met name </a:t>
            </a:r>
            <a:r>
              <a:rPr lang="nl-NL" b="1" dirty="0">
                <a:solidFill>
                  <a:srgbClr val="00B050"/>
                </a:solidFill>
              </a:rPr>
              <a:t>sociaal-maatschappelijke nood </a:t>
            </a:r>
          </a:p>
          <a:p>
            <a:pPr marL="0" indent="0">
              <a:buNone/>
            </a:pPr>
            <a:r>
              <a:rPr lang="nl-NL" dirty="0"/>
              <a:t>van individuen en van groepen mensen, </a:t>
            </a:r>
          </a:p>
          <a:p>
            <a:pPr marL="0" indent="0">
              <a:buNone/>
            </a:pPr>
            <a:r>
              <a:rPr lang="nl-NL" dirty="0"/>
              <a:t>en op </a:t>
            </a:r>
            <a:r>
              <a:rPr lang="nl-NL" b="1" dirty="0"/>
              <a:t>het scheppen van rechtvaardige verhoudingen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07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A838F77-3E55-4D2F-8414-5A2BDF36A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485229"/>
            <a:ext cx="5623560" cy="417304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33F5F10-C4BE-4F50-AB7B-FE8CA3EF8AFE}"/>
              </a:ext>
            </a:extLst>
          </p:cNvPr>
          <p:cNvSpPr txBox="1"/>
          <p:nvPr/>
        </p:nvSpPr>
        <p:spPr>
          <a:xfrm>
            <a:off x="4072217" y="1069041"/>
            <a:ext cx="2113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 vraag van vandaag…?</a:t>
            </a:r>
          </a:p>
        </p:txBody>
      </p:sp>
    </p:spTree>
    <p:extLst>
      <p:ext uri="{BB962C8B-B14F-4D97-AF65-F5344CB8AC3E}">
        <p14:creationId xmlns:p14="http://schemas.microsoft.com/office/powerpoint/2010/main" val="85980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sociale kwestie, anno nu?</a:t>
            </a:r>
          </a:p>
        </p:txBody>
      </p:sp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BA7F9506-56CB-4223-8E54-9C7F733F68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8923605"/>
              </p:ext>
            </p:extLst>
          </p:nvPr>
        </p:nvGraphicFramePr>
        <p:xfrm>
          <a:off x="457200" y="4598988"/>
          <a:ext cx="4038600" cy="54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CSC: het gebrek aan verbondenheid en toenemende polarisatie en verborgen uitsluiting. </a:t>
            </a:r>
          </a:p>
          <a:p>
            <a:pPr>
              <a:buFontTx/>
              <a:buChar char="-"/>
            </a:pPr>
            <a:r>
              <a:rPr lang="nl-NL" dirty="0"/>
              <a:t>De lasten voor lofwaardige ambities van de elite worden afgewenteld op de minder vermogende mensen.</a:t>
            </a:r>
          </a:p>
          <a:p>
            <a:pPr>
              <a:buFontTx/>
              <a:buChar char="-"/>
            </a:pPr>
            <a:r>
              <a:rPr lang="nl-NL" dirty="0"/>
              <a:t>Groeiende tweedeling tussen </a:t>
            </a:r>
          </a:p>
          <a:p>
            <a:pPr lvl="1">
              <a:buFontTx/>
              <a:buChar char="-"/>
            </a:pPr>
            <a:r>
              <a:rPr lang="nl-NL" dirty="0"/>
              <a:t>arm en rijk (m.n. de vermogenspositie)</a:t>
            </a:r>
          </a:p>
          <a:p>
            <a:pPr lvl="1">
              <a:buFontTx/>
              <a:buChar char="-"/>
            </a:pPr>
            <a:r>
              <a:rPr lang="nl-NL" dirty="0"/>
              <a:t>hoog en praktisch opgeleid</a:t>
            </a:r>
          </a:p>
          <a:p>
            <a:pPr lvl="1">
              <a:buFontTx/>
              <a:buChar char="-"/>
            </a:pPr>
            <a:r>
              <a:rPr lang="nl-NL" dirty="0"/>
              <a:t>oude en nieuwe Nederlanders</a:t>
            </a:r>
          </a:p>
          <a:p>
            <a:pPr lvl="1">
              <a:buFontTx/>
              <a:buChar char="-"/>
            </a:pPr>
            <a:r>
              <a:rPr lang="nl-NL" dirty="0"/>
              <a:t>gezond en ziek</a:t>
            </a:r>
          </a:p>
          <a:p>
            <a:pPr lvl="1">
              <a:buFontTx/>
              <a:buChar char="-"/>
            </a:pPr>
            <a:r>
              <a:rPr lang="nl-NL" dirty="0"/>
              <a:t>jong en oud.</a:t>
            </a:r>
          </a:p>
          <a:p>
            <a:pPr>
              <a:buFontTx/>
              <a:buChar char="-"/>
            </a:pPr>
            <a:r>
              <a:rPr lang="nl-NL" dirty="0"/>
              <a:t>Kim Putters (SCP): 1/3 is optimistisch, 1/3 is onzeker, </a:t>
            </a:r>
          </a:p>
          <a:p>
            <a:pPr marL="0" indent="0">
              <a:buNone/>
            </a:pPr>
            <a:r>
              <a:rPr lang="nl-NL" dirty="0"/>
              <a:t>	en 1/3 is voelt zich miskend of is boos.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2C0FE0-71C0-4F43-903B-B11E9C2C5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737078"/>
              </p:ext>
            </p:extLst>
          </p:nvPr>
        </p:nvGraphicFramePr>
        <p:xfrm>
          <a:off x="6355977" y="2487980"/>
          <a:ext cx="2086535" cy="210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1761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Boos: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weinig inkomen en kapitaal,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onzekerheid over werk,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relatief lage gezondheid, door een beperking of (chronische) ziekte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identificeren zich niet met Nederland,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politieke onvrede,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geen toegang tot voorzieningen door ingewikkelde regelingen,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achterstandswijken,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geen binding met de beroepswereld,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geen toegang tot de politieke en economische beslis-elite.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Ze voelen zich er buiten staan. Vandaar dat inclusie m.i. de vraag van vandaag is.</a:t>
            </a:r>
          </a:p>
        </p:txBody>
      </p:sp>
    </p:spTree>
    <p:extLst>
      <p:ext uri="{BB962C8B-B14F-4D97-AF65-F5344CB8AC3E}">
        <p14:creationId xmlns:p14="http://schemas.microsoft.com/office/powerpoint/2010/main" val="252125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767C-BF52-4BAB-9EFD-77CFEFB5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306"/>
            <a:ext cx="8229600" cy="416212"/>
          </a:xfrm>
        </p:spPr>
        <p:txBody>
          <a:bodyPr/>
          <a:lstStyle/>
          <a:p>
            <a:r>
              <a:rPr lang="nl-NL" dirty="0" err="1"/>
              <a:t>Jazan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6983C6-F6EA-46DA-91E0-C85DE7D15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67335"/>
            <a:ext cx="8229600" cy="37321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Ik was in Syrië een gerespecteerd vakman.</a:t>
            </a:r>
          </a:p>
          <a:p>
            <a:pPr marL="0" indent="0">
              <a:buNone/>
            </a:pPr>
            <a:r>
              <a:rPr lang="nl-NL" dirty="0"/>
              <a:t>Nu ben ik een man </a:t>
            </a:r>
          </a:p>
          <a:p>
            <a:pPr marL="0" indent="0">
              <a:buNone/>
            </a:pPr>
            <a:r>
              <a:rPr lang="nl-NL" dirty="0"/>
              <a:t>met afstand tot de arbeidsmarkt</a:t>
            </a:r>
          </a:p>
          <a:p>
            <a:pPr marL="0" indent="0">
              <a:buNone/>
            </a:pPr>
            <a:r>
              <a:rPr lang="nl-NL" dirty="0"/>
              <a:t>vanwege taalproblemen</a:t>
            </a:r>
          </a:p>
          <a:p>
            <a:pPr marL="0" indent="0">
              <a:buNone/>
            </a:pPr>
            <a:r>
              <a:rPr lang="nl-NL" dirty="0"/>
              <a:t>en een fysieke beperking, </a:t>
            </a:r>
          </a:p>
          <a:p>
            <a:pPr marL="0" indent="0">
              <a:buNone/>
            </a:pPr>
            <a:r>
              <a:rPr lang="nl-NL" dirty="0"/>
              <a:t>waardoor ik niet mag autorijden.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Ik heb het idee dat de samenleving niet op mij zit te wachten.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122" name="Picture 2" descr="Afbeeldingsresultaat voor who needs me">
            <a:extLst>
              <a:ext uri="{FF2B5EF4-FFF2-40B4-BE49-F238E27FC236}">
                <a16:creationId xmlns:a16="http://schemas.microsoft.com/office/drawing/2014/main" id="{D312FB75-42E7-4937-80BB-DE7178DD6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5" b="39051"/>
          <a:stretch/>
        </p:blipFill>
        <p:spPr bwMode="auto">
          <a:xfrm>
            <a:off x="5108575" y="867335"/>
            <a:ext cx="3578225" cy="22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462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pthu-powerpoint-def-2018</Template>
  <TotalTime>1738</TotalTime>
  <Words>1213</Words>
  <Application>Microsoft Office PowerPoint</Application>
  <PresentationFormat>Diavoorstelling (16:9)</PresentationFormat>
  <Paragraphs>202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5" baseType="lpstr">
      <vt:lpstr>Arial</vt:lpstr>
      <vt:lpstr>Calibri</vt:lpstr>
      <vt:lpstr>Frutiger 46 LightItalic</vt:lpstr>
      <vt:lpstr>Frutiger 55 Roman</vt:lpstr>
      <vt:lpstr>Frutiger 65 Bold</vt:lpstr>
      <vt:lpstr>Frutiger 66 bold italic</vt:lpstr>
      <vt:lpstr>Lucida Grande</vt:lpstr>
      <vt:lpstr>Verdana</vt:lpstr>
      <vt:lpstr>Kantoorthema</vt:lpstr>
      <vt:lpstr>PowerPoint-presentatie</vt:lpstr>
      <vt:lpstr>Diaconale lezing</vt:lpstr>
      <vt:lpstr>Opzet</vt:lpstr>
      <vt:lpstr>Diaconie en zorg</vt:lpstr>
      <vt:lpstr>Diaconie</vt:lpstr>
      <vt:lpstr>PowerPoint-presentatie</vt:lpstr>
      <vt:lpstr>Wat is de sociale kwestie, anno nu?</vt:lpstr>
      <vt:lpstr>PowerPoint-presentatie</vt:lpstr>
      <vt:lpstr>Jazan</vt:lpstr>
      <vt:lpstr>Christelijk perspectief op inclusie</vt:lpstr>
      <vt:lpstr>PowerPoint-presentatie</vt:lpstr>
      <vt:lpstr>Inclusie</vt:lpstr>
      <vt:lpstr>Inclusie</vt:lpstr>
      <vt:lpstr>Een paar getallen</vt:lpstr>
      <vt:lpstr>De inclusie-paradox</vt:lpstr>
      <vt:lpstr>PowerPoint-presentatie</vt:lpstr>
      <vt:lpstr>Labeling leidt tot miskenning</vt:lpstr>
      <vt:lpstr>Angst</vt:lpstr>
      <vt:lpstr>Diaconaat en inclusie</vt:lpstr>
      <vt:lpstr>Diaconaat en inclusie</vt:lpstr>
      <vt:lpstr>De inclusieve ontmoeting</vt:lpstr>
      <vt:lpstr>De inclusieve ontmoeting</vt:lpstr>
      <vt:lpstr>Een paar voorbeelden</vt:lpstr>
      <vt:lpstr>PowerPoint-presentatie</vt:lpstr>
      <vt:lpstr>Het belang van verhalen</vt:lpstr>
      <vt:lpstr>Ruimte voor gesprek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Thijs Tromp</dc:creator>
  <cp:lastModifiedBy>Thijs Tromp</cp:lastModifiedBy>
  <cp:revision>53</cp:revision>
  <dcterms:created xsi:type="dcterms:W3CDTF">2019-11-06T09:42:35Z</dcterms:created>
  <dcterms:modified xsi:type="dcterms:W3CDTF">2019-11-09T08:08:59Z</dcterms:modified>
</cp:coreProperties>
</file>